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331" r:id="rId2"/>
    <p:sldId id="448" r:id="rId3"/>
    <p:sldId id="487" r:id="rId4"/>
    <p:sldId id="493" r:id="rId5"/>
    <p:sldId id="490" r:id="rId6"/>
    <p:sldId id="492" r:id="rId7"/>
    <p:sldId id="452" r:id="rId8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70C0"/>
    <a:srgbClr val="000099"/>
    <a:srgbClr val="000066"/>
    <a:srgbClr val="F8F8F8"/>
    <a:srgbClr val="C0C0C0"/>
    <a:srgbClr val="5F5F5F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2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B892E072-B8D0-4422-996D-EA0FB82C26F9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6811839-CBC1-4D58-9DFD-A467AB7FED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E2047-7F59-4965-AFD9-9491548A32C2}" type="slidenum">
              <a:rPr lang="en-US"/>
              <a:pPr/>
              <a:t>1</a:t>
            </a:fld>
            <a:endParaRPr lang="en-US"/>
          </a:p>
        </p:txBody>
      </p:sp>
      <p:sp>
        <p:nvSpPr>
          <p:cNvPr id="256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CA166-0243-4122-B933-69A37DA5F262}" type="slidenum">
              <a:rPr lang="en-US"/>
              <a:pPr/>
              <a:t>2</a:t>
            </a:fld>
            <a:endParaRPr lang="en-US"/>
          </a:p>
        </p:txBody>
      </p:sp>
      <p:sp>
        <p:nvSpPr>
          <p:cNvPr id="567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AFE3B3-2C90-4179-9245-CBBDEAFF89FC}" type="slidenum">
              <a:rPr lang="en-US"/>
              <a:pPr/>
              <a:t>3</a:t>
            </a:fld>
            <a:endParaRPr lang="en-US"/>
          </a:p>
        </p:txBody>
      </p:sp>
      <p:sp>
        <p:nvSpPr>
          <p:cNvPr id="584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B8974-CB53-40F5-B0F1-8C5F96047973}" type="slidenum">
              <a:rPr lang="en-US"/>
              <a:pPr/>
              <a:t>4</a:t>
            </a:fld>
            <a:endParaRPr lang="en-US"/>
          </a:p>
        </p:txBody>
      </p:sp>
      <p:sp>
        <p:nvSpPr>
          <p:cNvPr id="622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A8D1F-5EE5-49C2-BE9E-C388E021841F}" type="slidenum">
              <a:rPr lang="en-US"/>
              <a:pPr/>
              <a:t>5</a:t>
            </a:fld>
            <a:endParaRPr lang="en-US"/>
          </a:p>
        </p:txBody>
      </p:sp>
      <p:sp>
        <p:nvSpPr>
          <p:cNvPr id="590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A88E5-1F19-4444-8E7C-45B4ADE3ECCE}" type="slidenum">
              <a:rPr lang="en-US"/>
              <a:pPr/>
              <a:t>6</a:t>
            </a:fld>
            <a:endParaRPr lang="en-US"/>
          </a:p>
        </p:txBody>
      </p:sp>
      <p:sp>
        <p:nvSpPr>
          <p:cNvPr id="620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F173F-8433-4E83-B37D-DA1E017903C6}" type="slidenum">
              <a:rPr lang="en-US"/>
              <a:pPr/>
              <a:t>7</a:t>
            </a:fld>
            <a:endParaRPr lang="en-US"/>
          </a:p>
        </p:txBody>
      </p:sp>
      <p:sp>
        <p:nvSpPr>
          <p:cNvPr id="565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47" name="Group 75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4343" name="Group 71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4275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6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7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9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0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1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2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3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4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5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6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7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8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9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0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1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2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3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4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5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6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7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8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9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0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1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2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3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4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5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6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7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8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9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0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1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2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3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4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5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6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7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8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9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0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1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2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3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4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5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6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7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8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9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0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1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2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3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4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54335" name="Rectangle 63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4336" name="Rectangle 6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54337" name="Rectangle 65"/>
          <p:cNvSpPr>
            <a:spLocks noChangeArrowheads="1"/>
          </p:cNvSpPr>
          <p:nvPr/>
        </p:nvSpPr>
        <p:spPr bwMode="auto">
          <a:xfrm>
            <a:off x="3505200" y="2324100"/>
            <a:ext cx="4892675" cy="762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GB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949450"/>
            <a:ext cx="7678737" cy="5794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54340" name="Rectangle 6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543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5434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116F5731-1668-4E00-A5AA-3D7C2B353A3B}" type="slidenum">
              <a:rPr lang="en-AU"/>
              <a:pPr/>
              <a:t>‹#›</a:t>
            </a:fld>
            <a:endParaRPr lang="en-AU"/>
          </a:p>
        </p:txBody>
      </p:sp>
      <p:pic>
        <p:nvPicPr>
          <p:cNvPr id="54350" name="Picture 78" descr="ei_logo_hi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4663" y="5508625"/>
            <a:ext cx="32416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-153988"/>
            <a:ext cx="2174875" cy="6249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-153988"/>
            <a:ext cx="6372225" cy="6249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1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-153988"/>
            <a:ext cx="6191250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53314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</p:txBody>
      </p:sp>
      <p:sp>
        <p:nvSpPr>
          <p:cNvPr id="53324" name="Line 76"/>
          <p:cNvSpPr>
            <a:spLocks noChangeShapeType="1"/>
          </p:cNvSpPr>
          <p:nvPr userDrawn="1"/>
        </p:nvSpPr>
        <p:spPr bwMode="auto">
          <a:xfrm>
            <a:off x="0" y="1141413"/>
            <a:ext cx="6516688" cy="0"/>
          </a:xfrm>
          <a:prstGeom prst="line">
            <a:avLst/>
          </a:prstGeom>
          <a:noFill/>
          <a:ln w="635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AU"/>
          </a:p>
        </p:txBody>
      </p:sp>
      <p:pic>
        <p:nvPicPr>
          <p:cNvPr id="53325" name="Picture 77" descr="ei_logo_hire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10375" y="317500"/>
            <a:ext cx="20002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326" name="Rectangle 78"/>
          <p:cNvSpPr>
            <a:spLocks noChangeArrowheads="1"/>
          </p:cNvSpPr>
          <p:nvPr/>
        </p:nvSpPr>
        <p:spPr bwMode="auto">
          <a:xfrm>
            <a:off x="179388" y="6453188"/>
            <a:ext cx="28797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AU" sz="1400"/>
              <a:t>www.economicinsights.com.au</a:t>
            </a:r>
          </a:p>
        </p:txBody>
      </p:sp>
      <p:sp>
        <p:nvSpPr>
          <p:cNvPr id="53327" name="Rectangle 79"/>
          <p:cNvSpPr>
            <a:spLocks noChangeArrowheads="1"/>
          </p:cNvSpPr>
          <p:nvPr userDrawn="1"/>
        </p:nvSpPr>
        <p:spPr bwMode="auto">
          <a:xfrm>
            <a:off x="8113713" y="6473825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BEA14C5F-880C-49D7-8560-77F26F0948E7}" type="slidenum">
              <a:rPr lang="en-US" sz="1400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Ø"/>
        <a:defRPr sz="20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j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604838"/>
            <a:ext cx="8305800" cy="1554162"/>
          </a:xfrm>
        </p:spPr>
        <p:txBody>
          <a:bodyPr/>
          <a:lstStyle/>
          <a:p>
            <a:r>
              <a:rPr lang="en-US">
                <a:solidFill>
                  <a:srgbClr val="800000"/>
                </a:solidFill>
                <a:latin typeface="Arial" charset="0"/>
              </a:rPr>
              <a:t>DNSP Operating Environment </a:t>
            </a:r>
            <a:br>
              <a:rPr lang="en-US">
                <a:solidFill>
                  <a:srgbClr val="800000"/>
                </a:solidFill>
                <a:latin typeface="Arial" charset="0"/>
              </a:rPr>
            </a:br>
            <a:r>
              <a:rPr lang="en-US">
                <a:solidFill>
                  <a:srgbClr val="800000"/>
                </a:solidFill>
                <a:latin typeface="Arial" charset="0"/>
              </a:rPr>
              <a:t>Factors for Use in</a:t>
            </a:r>
            <a:br>
              <a:rPr lang="en-US">
                <a:solidFill>
                  <a:srgbClr val="800000"/>
                </a:solidFill>
                <a:latin typeface="Arial" charset="0"/>
              </a:rPr>
            </a:br>
            <a:r>
              <a:rPr lang="en-US">
                <a:solidFill>
                  <a:srgbClr val="800000"/>
                </a:solidFill>
                <a:latin typeface="Arial" charset="0"/>
              </a:rPr>
              <a:t> Economic Benchmarking</a:t>
            </a:r>
            <a:endParaRPr lang="en-AU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395288" y="2636838"/>
            <a:ext cx="80772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endParaRPr lang="en-NZ" sz="2400" b="1">
              <a:solidFill>
                <a:schemeClr val="tx1"/>
              </a:solidFill>
            </a:endParaRPr>
          </a:p>
          <a:p>
            <a:pPr algn="r" eaLnBrk="0" hangingPunct="0"/>
            <a:r>
              <a:rPr lang="en-NZ" sz="2400" b="1">
                <a:solidFill>
                  <a:schemeClr val="tx1"/>
                </a:solidFill>
              </a:rPr>
              <a:t>AER Economic Benchmarking Workshop #1</a:t>
            </a:r>
          </a:p>
          <a:p>
            <a:pPr algn="r" eaLnBrk="0" hangingPunct="0"/>
            <a:endParaRPr lang="en-NZ" sz="2400" b="1">
              <a:solidFill>
                <a:schemeClr val="tx1"/>
              </a:solidFill>
            </a:endParaRPr>
          </a:p>
          <a:p>
            <a:pPr algn="r" eaLnBrk="0" hangingPunct="0"/>
            <a:r>
              <a:rPr lang="en-NZ" sz="2400" b="1">
                <a:solidFill>
                  <a:schemeClr val="tx1"/>
                </a:solidFill>
              </a:rPr>
              <a:t>13 March 2013</a:t>
            </a:r>
          </a:p>
          <a:p>
            <a:pPr algn="r" eaLnBrk="0" hangingPunct="0"/>
            <a:endParaRPr lang="en-NZ" sz="2400" b="1">
              <a:solidFill>
                <a:schemeClr val="tx1"/>
              </a:solidFill>
            </a:endParaRPr>
          </a:p>
          <a:p>
            <a:pPr algn="r" eaLnBrk="0" hangingPunct="0"/>
            <a:r>
              <a:rPr lang="en-NZ" sz="2400" b="1">
                <a:solidFill>
                  <a:schemeClr val="tx1"/>
                </a:solidFill>
              </a:rPr>
              <a:t>Denis Lawrence and John Kain</a:t>
            </a:r>
            <a:endParaRPr lang="en-AU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57175"/>
            <a:ext cx="6408737" cy="579438"/>
          </a:xfrm>
        </p:spPr>
        <p:txBody>
          <a:bodyPr/>
          <a:lstStyle/>
          <a:p>
            <a:r>
              <a:rPr lang="en-US" b="0">
                <a:solidFill>
                  <a:srgbClr val="800000"/>
                </a:solidFill>
                <a:latin typeface="Arial" charset="0"/>
              </a:rPr>
              <a:t>Background</a:t>
            </a:r>
            <a:r>
              <a:rPr lang="en-NZ" sz="2000" b="0"/>
              <a:t> </a:t>
            </a:r>
            <a:endParaRPr lang="en-US" sz="2000" b="0"/>
          </a:p>
        </p:txBody>
      </p:sp>
      <p:sp>
        <p:nvSpPr>
          <p:cNvPr id="483332" name="Rectangle 4"/>
          <p:cNvSpPr>
            <a:spLocks noChangeArrowheads="1"/>
          </p:cNvSpPr>
          <p:nvPr/>
        </p:nvSpPr>
        <p:spPr bwMode="auto">
          <a:xfrm>
            <a:off x="179388" y="1412875"/>
            <a:ext cx="8964612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Tx/>
              <a:buChar char="•"/>
            </a:pPr>
            <a:r>
              <a:rPr lang="en-AU" sz="2400">
                <a:solidFill>
                  <a:schemeClr val="tx1"/>
                </a:solidFill>
              </a:rPr>
              <a:t>Operating environment conditions can have a significant impact on network costs and measured efficiency and in many cases are beyond the control of managers</a:t>
            </a:r>
            <a:r>
              <a:rPr lang="en-AU" sz="2400" b="1">
                <a:solidFill>
                  <a:schemeClr val="tx1"/>
                </a:solidFill>
              </a:rPr>
              <a:t> </a:t>
            </a:r>
            <a:endParaRPr lang="en-AU" sz="240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Tx/>
              <a:buChar char="•"/>
            </a:pPr>
            <a:r>
              <a:rPr lang="en-AU" sz="2400">
                <a:solidFill>
                  <a:schemeClr val="tx1"/>
                </a:solidFill>
              </a:rPr>
              <a:t>Need to ensure reasonably like–with–like comparisons</a:t>
            </a:r>
            <a:r>
              <a:rPr lang="en-AU" sz="2400" b="1">
                <a:solidFill>
                  <a:schemeClr val="tx1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Tx/>
              <a:buChar char="•"/>
            </a:pPr>
            <a:r>
              <a:rPr lang="en-AU" sz="2400">
                <a:solidFill>
                  <a:schemeClr val="tx1"/>
                </a:solidFill>
              </a:rPr>
              <a:t>Adjust for at least the most important operating environment differences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Tx/>
              <a:buChar char="•"/>
            </a:pPr>
            <a:r>
              <a:rPr lang="en-AU" sz="2400">
                <a:solidFill>
                  <a:schemeClr val="tx1"/>
                </a:solidFill>
              </a:rPr>
              <a:t>In practice, the number and type of operating environment factors that can be included is often limited by data availability, correlation with other included variables and degrees of freedom considerations</a:t>
            </a:r>
            <a:r>
              <a:rPr lang="en-AU" sz="2400" b="1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9144000" cy="2087563"/>
          </a:xfrm>
        </p:spPr>
        <p:txBody>
          <a:bodyPr/>
          <a:lstStyle/>
          <a:p>
            <a:pPr marL="838200" lvl="1" indent="-381000">
              <a:lnSpc>
                <a:spcPct val="90000"/>
              </a:lnSpc>
              <a:buSzPct val="90000"/>
              <a:buFontTx/>
              <a:buAutoNum type="arabicParenR"/>
            </a:pPr>
            <a:r>
              <a:rPr lang="en-AU" sz="2400" b="0"/>
              <a:t>the variable must have a material impact</a:t>
            </a:r>
          </a:p>
          <a:p>
            <a:pPr marL="838200" lvl="1" indent="-381000">
              <a:lnSpc>
                <a:spcPct val="90000"/>
              </a:lnSpc>
              <a:buSzPct val="90000"/>
              <a:buFontTx/>
              <a:buAutoNum type="arabicParenR"/>
            </a:pPr>
            <a:endParaRPr lang="en-AU" sz="2400" b="0"/>
          </a:p>
          <a:p>
            <a:pPr marL="838200" lvl="1" indent="-381000">
              <a:lnSpc>
                <a:spcPct val="90000"/>
              </a:lnSpc>
              <a:buSzPct val="90000"/>
              <a:buFontTx/>
              <a:buAutoNum type="arabicParenR"/>
            </a:pPr>
            <a:r>
              <a:rPr lang="en-AU" sz="2400" b="0"/>
              <a:t>the variable must be exogenous to the DNSP’s control, and</a:t>
            </a:r>
          </a:p>
          <a:p>
            <a:pPr marL="838200" lvl="1" indent="-381000">
              <a:lnSpc>
                <a:spcPct val="90000"/>
              </a:lnSpc>
              <a:buSzPct val="90000"/>
              <a:buFontTx/>
              <a:buAutoNum type="arabicParenR"/>
            </a:pPr>
            <a:endParaRPr lang="en-AU" sz="2400" b="0"/>
          </a:p>
          <a:p>
            <a:pPr marL="838200" lvl="1" indent="-381000">
              <a:lnSpc>
                <a:spcPct val="90000"/>
              </a:lnSpc>
              <a:buSzPct val="90000"/>
              <a:buFontTx/>
              <a:buAutoNum type="arabicParenR"/>
            </a:pPr>
            <a:r>
              <a:rPr lang="en-AU" sz="2400" b="0"/>
              <a:t>the variable must be a primary driver of DNSP costs</a:t>
            </a:r>
            <a:endParaRPr lang="en-GB" sz="2400" b="0"/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6054725" cy="1066800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Operating environment factor selection criteria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74638"/>
            <a:ext cx="5976938" cy="579437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The short list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127875" cy="2520950"/>
          </a:xfrm>
        </p:spPr>
        <p:txBody>
          <a:bodyPr/>
          <a:lstStyle/>
          <a:p>
            <a:pPr>
              <a:buFontTx/>
              <a:buChar char="•"/>
            </a:pPr>
            <a:r>
              <a:rPr lang="en-AU" b="0"/>
              <a:t>customer density</a:t>
            </a:r>
          </a:p>
          <a:p>
            <a:pPr>
              <a:buFontTx/>
              <a:buChar char="•"/>
            </a:pPr>
            <a:r>
              <a:rPr lang="en-AU" b="0"/>
              <a:t>energy density, and</a:t>
            </a:r>
          </a:p>
          <a:p>
            <a:pPr>
              <a:buFontTx/>
              <a:buChar char="•"/>
            </a:pPr>
            <a:r>
              <a:rPr lang="en-AU" b="0"/>
              <a:t>climatic effects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144000" cy="4968875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Char char="•"/>
            </a:pPr>
            <a:r>
              <a:rPr lang="en-GB" sz="2400" b="0"/>
              <a:t>Customer density</a:t>
            </a:r>
          </a:p>
          <a:p>
            <a:pPr marL="1162050" lvl="2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000">
                <a:latin typeface="Arial" charset="0"/>
              </a:rPr>
              <a:t>Rural DNSPs require more line length to reach customers</a:t>
            </a:r>
          </a:p>
          <a:p>
            <a:pPr marL="1162050" lvl="2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000">
                <a:latin typeface="Arial" charset="0"/>
              </a:rPr>
              <a:t>Is it always a relationship in the same direction (eg high density may require extra inputs as well as low density, all else equal)?</a:t>
            </a:r>
          </a:p>
          <a:p>
            <a:pPr marL="1162050" lvl="2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000">
                <a:latin typeface="Arial" charset="0"/>
              </a:rPr>
              <a:t>Is service area an alternative measure?</a:t>
            </a:r>
          </a:p>
          <a:p>
            <a:pPr marL="1162050" lvl="2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000">
                <a:latin typeface="Arial" charset="0"/>
              </a:rPr>
              <a:t>SA Power Networks advocates the use of line length as the best measure of service area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AU" sz="2400" b="0"/>
              <a:t>Energy density/customer mix</a:t>
            </a:r>
          </a:p>
          <a:p>
            <a:pPr marL="1162050" lvl="2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>
                <a:latin typeface="Arial" charset="0"/>
              </a:rPr>
              <a:t>Generally DNSPs with higher energy density will require less inputs, all else equal </a:t>
            </a:r>
          </a:p>
          <a:p>
            <a:pPr marL="1162050" lvl="2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>
                <a:latin typeface="Arial" charset="0"/>
              </a:rPr>
              <a:t>Is customer mix a good alternative?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AU" sz="2400" b="0"/>
              <a:t>Climate</a:t>
            </a:r>
          </a:p>
          <a:p>
            <a:pPr marL="1162050" lvl="2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>
                <a:latin typeface="Arial" charset="0"/>
              </a:rPr>
              <a:t>Sub-tropical vs temperate</a:t>
            </a:r>
          </a:p>
          <a:p>
            <a:pPr marL="1162050" lvl="2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>
                <a:latin typeface="Arial" charset="0"/>
              </a:rPr>
              <a:t>Impact of storms over time</a:t>
            </a:r>
          </a:p>
          <a:p>
            <a:pPr marL="1162050" lvl="2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000">
                <a:latin typeface="Arial" charset="0"/>
              </a:rPr>
              <a:t>Relationship to reliability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title"/>
          </p:nvPr>
        </p:nvSpPr>
        <p:spPr>
          <a:xfrm>
            <a:off x="360363" y="280988"/>
            <a:ext cx="6054725" cy="579437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Candidates (1)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144000" cy="4679950"/>
          </a:xfrm>
        </p:spPr>
        <p:txBody>
          <a:bodyPr/>
          <a:lstStyle/>
          <a:p>
            <a:pPr lvl="1">
              <a:buFontTx/>
              <a:buChar char="•"/>
            </a:pPr>
            <a:r>
              <a:rPr lang="en-GB" sz="2400" b="0"/>
              <a:t>Terrain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000">
                <a:latin typeface="Arial" charset="0"/>
              </a:rPr>
              <a:t>Important cost driver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000">
                <a:latin typeface="Arial" charset="0"/>
              </a:rPr>
              <a:t>Can a suitable summary measure be formed?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000">
                <a:latin typeface="Arial" charset="0"/>
              </a:rPr>
              <a:t>How should terrain differences in service area be weighted?</a:t>
            </a:r>
          </a:p>
          <a:p>
            <a:pPr lvl="1">
              <a:buFontTx/>
              <a:buChar char="•"/>
            </a:pPr>
            <a:r>
              <a:rPr lang="en-AU" sz="2400" b="0"/>
              <a:t>Peak demand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>
                <a:latin typeface="Arial" charset="0"/>
              </a:rPr>
              <a:t>Important cost driver but is it truly exogenous to the DNSP? 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>
                <a:latin typeface="Arial" charset="0"/>
              </a:rPr>
              <a:t>Incentive effects?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AU" b="0"/>
              <a:t>Coverage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>
                <a:latin typeface="Arial" charset="0"/>
              </a:rPr>
              <a:t>Should we allow for differences in standard control coverage across DNSPs? If so, how?</a:t>
            </a:r>
          </a:p>
          <a:p>
            <a:pPr marL="1162050" lvl="2">
              <a:buClr>
                <a:schemeClr val="tx1"/>
              </a:buClr>
              <a:buFont typeface="Wingdings" pitchFamily="2" charset="2"/>
              <a:buChar char="Ø"/>
            </a:pPr>
            <a:endParaRPr lang="en-AU" sz="2000">
              <a:latin typeface="Arial" charset="0"/>
            </a:endParaRP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title"/>
          </p:nvPr>
        </p:nvSpPr>
        <p:spPr>
          <a:xfrm>
            <a:off x="360363" y="280988"/>
            <a:ext cx="6054725" cy="579437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Candidates (2)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74638"/>
            <a:ext cx="5976938" cy="579437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The short list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127875" cy="2520950"/>
          </a:xfrm>
        </p:spPr>
        <p:txBody>
          <a:bodyPr/>
          <a:lstStyle/>
          <a:p>
            <a:pPr>
              <a:buFontTx/>
              <a:buChar char="•"/>
            </a:pPr>
            <a:r>
              <a:rPr lang="en-AU" b="0"/>
              <a:t>customer density</a:t>
            </a:r>
          </a:p>
          <a:p>
            <a:pPr>
              <a:buFontTx/>
              <a:buChar char="•"/>
            </a:pPr>
            <a:r>
              <a:rPr lang="en-AU" b="0"/>
              <a:t>energy density, and</a:t>
            </a:r>
          </a:p>
          <a:p>
            <a:pPr>
              <a:buFontTx/>
              <a:buChar char="•"/>
            </a:pPr>
            <a:r>
              <a:rPr lang="en-AU" b="0"/>
              <a:t>climatic effects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ppt">
  <a:themeElements>
    <a:clrScheme name="">
      <a:dk1>
        <a:srgbClr val="000000"/>
      </a:dk1>
      <a:lt1>
        <a:srgbClr val="EAEAEA"/>
      </a:lt1>
      <a:dk2>
        <a:srgbClr val="003366"/>
      </a:dk2>
      <a:lt2>
        <a:srgbClr val="FFFFFF"/>
      </a:lt2>
      <a:accent1>
        <a:srgbClr val="FFFFFF"/>
      </a:accent1>
      <a:accent2>
        <a:srgbClr val="FFFFFF"/>
      </a:accent2>
      <a:accent3>
        <a:srgbClr val="F3F3F3"/>
      </a:accent3>
      <a:accent4>
        <a:srgbClr val="000000"/>
      </a:accent4>
      <a:accent5>
        <a:srgbClr val="FFFFFF"/>
      </a:accent5>
      <a:accent6>
        <a:srgbClr val="E7E7E7"/>
      </a:accent6>
      <a:hlink>
        <a:srgbClr val="079D7F"/>
      </a:hlink>
      <a:folHlink>
        <a:srgbClr val="000000"/>
      </a:folHlink>
    </a:clrScheme>
    <a:fontScheme name="CC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ppt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ppt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5">
        <a:dk1>
          <a:srgbClr val="000000"/>
        </a:dk1>
        <a:lt1>
          <a:srgbClr val="EAEAEA"/>
        </a:lt1>
        <a:dk2>
          <a:srgbClr val="003366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E7E7E7"/>
        </a:accent6>
        <a:hlink>
          <a:srgbClr val="00B78A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H:\Personal Templates\CCppt.pot</Template>
  <TotalTime>0</TotalTime>
  <Words>314</Words>
  <Application>Microsoft Office PowerPoint</Application>
  <PresentationFormat>On-screen Show (4:3)</PresentationFormat>
  <Paragraphs>56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Verdana</vt:lpstr>
      <vt:lpstr>Wingdings</vt:lpstr>
      <vt:lpstr>Times New Roman</vt:lpstr>
      <vt:lpstr>CCppt</vt:lpstr>
      <vt:lpstr>DNSP Operating Environment  Factors for Use in  Economic Benchmarking</vt:lpstr>
      <vt:lpstr>Background </vt:lpstr>
      <vt:lpstr>Operating environment factor selection criteria</vt:lpstr>
      <vt:lpstr>The short list</vt:lpstr>
      <vt:lpstr>Candidates (1)</vt:lpstr>
      <vt:lpstr>Candidates (2)</vt:lpstr>
      <vt:lpstr>The short list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DNSP operating environment factors</dc:title>
  <dc:creator/>
  <cp:lastModifiedBy/>
  <cp:revision>1</cp:revision>
  <dcterms:created xsi:type="dcterms:W3CDTF">2013-03-21T02:27:16Z</dcterms:created>
  <dcterms:modified xsi:type="dcterms:W3CDTF">2013-03-21T02:27:40Z</dcterms:modified>
</cp:coreProperties>
</file>